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64" r:id="rId2"/>
    <p:sldId id="265" r:id="rId3"/>
    <p:sldId id="258" r:id="rId4"/>
    <p:sldId id="266" r:id="rId5"/>
    <p:sldId id="267" r:id="rId6"/>
    <p:sldId id="259" r:id="rId7"/>
    <p:sldId id="319" r:id="rId8"/>
    <p:sldId id="268" r:id="rId9"/>
    <p:sldId id="257" r:id="rId10"/>
    <p:sldId id="269" r:id="rId11"/>
    <p:sldId id="318" r:id="rId12"/>
    <p:sldId id="321" r:id="rId13"/>
    <p:sldId id="270" r:id="rId14"/>
    <p:sldId id="271" r:id="rId15"/>
    <p:sldId id="272" r:id="rId16"/>
    <p:sldId id="273" r:id="rId17"/>
    <p:sldId id="278" r:id="rId18"/>
    <p:sldId id="279" r:id="rId19"/>
    <p:sldId id="280" r:id="rId20"/>
    <p:sldId id="275" r:id="rId21"/>
    <p:sldId id="281" r:id="rId22"/>
    <p:sldId id="304" r:id="rId23"/>
    <p:sldId id="305" r:id="rId24"/>
    <p:sldId id="282" r:id="rId25"/>
    <p:sldId id="308" r:id="rId26"/>
    <p:sldId id="306" r:id="rId27"/>
    <p:sldId id="309" r:id="rId28"/>
    <p:sldId id="307" r:id="rId29"/>
    <p:sldId id="310" r:id="rId30"/>
    <p:sldId id="315" r:id="rId31"/>
    <p:sldId id="314" r:id="rId32"/>
    <p:sldId id="276" r:id="rId33"/>
    <p:sldId id="283" r:id="rId34"/>
    <p:sldId id="303" r:id="rId35"/>
    <p:sldId id="313" r:id="rId36"/>
    <p:sldId id="284" r:id="rId37"/>
    <p:sldId id="286" r:id="rId38"/>
    <p:sldId id="287" r:id="rId39"/>
    <p:sldId id="289" r:id="rId40"/>
    <p:sldId id="288" r:id="rId41"/>
    <p:sldId id="290" r:id="rId42"/>
    <p:sldId id="292" r:id="rId43"/>
    <p:sldId id="294" r:id="rId44"/>
    <p:sldId id="300" r:id="rId45"/>
    <p:sldId id="316" r:id="rId46"/>
    <p:sldId id="317" r:id="rId47"/>
    <p:sldId id="293" r:id="rId48"/>
    <p:sldId id="295" r:id="rId49"/>
    <p:sldId id="299" r:id="rId50"/>
    <p:sldId id="296" r:id="rId51"/>
    <p:sldId id="320" r:id="rId52"/>
    <p:sldId id="297" r:id="rId53"/>
    <p:sldId id="298" r:id="rId54"/>
    <p:sldId id="301" r:id="rId55"/>
    <p:sldId id="322" r:id="rId56"/>
    <p:sldId id="30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4"/>
    <p:restoredTop sz="94715"/>
  </p:normalViewPr>
  <p:slideViewPr>
    <p:cSldViewPr snapToGrid="0" snapToObjects="1">
      <p:cViewPr>
        <p:scale>
          <a:sx n="125" d="100"/>
          <a:sy n="125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5A64C-0525-D442-8B40-B2183597F570}" type="datetimeFigureOut">
              <a:rPr lang="en-US" smtClean="0"/>
              <a:t>8/11/17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7404A-064C-F845-A30D-5F5F7A0CAE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94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7404A-064C-F845-A30D-5F5F7A0CAEC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7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62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0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03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6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9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89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06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9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32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5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96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NUL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710" y="148017"/>
            <a:ext cx="11256579" cy="2387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Alpha-taxonomy of world mammals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dirty="0">
                <a:latin typeface="Calibri" charset="0"/>
                <a:ea typeface="Calibri" charset="0"/>
                <a:cs typeface="Calibri" charset="0"/>
              </a:rPr>
            </a:b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1975—2017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657599" y="615999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Ruan van Mazijk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4"/>
          <a:stretch/>
        </p:blipFill>
        <p:spPr>
          <a:xfrm>
            <a:off x="1523999" y="178736"/>
            <a:ext cx="8688500" cy="65078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558" y="809297"/>
            <a:ext cx="801414" cy="8014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910546"/>
            <a:ext cx="465083" cy="4650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891" y="1070364"/>
            <a:ext cx="714702" cy="439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790" y="2795751"/>
            <a:ext cx="1093008" cy="573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2795751"/>
            <a:ext cx="489747" cy="489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891" y="2711669"/>
            <a:ext cx="646360" cy="646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20790" y="4405874"/>
            <a:ext cx="557831" cy="5578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4600517"/>
            <a:ext cx="545679" cy="5456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86171" y="678053"/>
            <a:ext cx="239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(Tasmanian-devils </a:t>
            </a:r>
            <a:r>
              <a:rPr lang="en-US" sz="1400" dirty="0" smtClean="0"/>
              <a:t>&amp; </a:t>
            </a:r>
            <a:r>
              <a:rPr lang="en-US" sz="1400" dirty="0" err="1" smtClean="0"/>
              <a:t>numbats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418555" y="2487974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(Koalas &amp; wombats)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462032" y="4377012"/>
            <a:ext cx="1457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(Moles &amp; shrews)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10121" y="2529140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(Opossums)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en-US" sz="4000" dirty="0" smtClean="0"/>
                  <a:t> = 533</a:t>
                </a:r>
                <a:endParaRPr lang="en-US" sz="40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128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65" y="178736"/>
            <a:ext cx="8134767" cy="65078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896" y="806295"/>
            <a:ext cx="801414" cy="8014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248" y="784675"/>
            <a:ext cx="465083" cy="4650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353" y="1046049"/>
            <a:ext cx="714702" cy="439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404" y="2671782"/>
            <a:ext cx="1093008" cy="573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673" y="2738976"/>
            <a:ext cx="489747" cy="489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434" y="2582363"/>
            <a:ext cx="646360" cy="646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30871"/>
          <a:stretch/>
        </p:blipFill>
        <p:spPr>
          <a:xfrm flipH="1">
            <a:off x="3308896" y="4439074"/>
            <a:ext cx="355447" cy="245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949" y="4537144"/>
            <a:ext cx="545679" cy="5456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86171" y="678053"/>
            <a:ext cx="239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(Tasmanian-devils </a:t>
            </a:r>
            <a:r>
              <a:rPr lang="en-US" sz="1400" dirty="0" smtClean="0"/>
              <a:t>&amp; </a:t>
            </a:r>
            <a:r>
              <a:rPr lang="en-US" sz="1400" dirty="0" err="1" smtClean="0"/>
              <a:t>numbats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418555" y="2487974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(Koalas &amp; wombats)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462032" y="4377012"/>
            <a:ext cx="1457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(Moles &amp; shrews)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10121" y="2529140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(Opossums)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690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21" y="54239"/>
            <a:ext cx="6710558" cy="68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17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“</a:t>
            </a:r>
            <a:r>
              <a:rPr lang="en-US" sz="3600" dirty="0" err="1" smtClean="0"/>
              <a:t>Mammalogists</a:t>
            </a:r>
            <a:r>
              <a:rPr lang="en-US" sz="3600" dirty="0"/>
              <a:t>, for the most part, have avoided debate on species concepts, but most </a:t>
            </a:r>
            <a:r>
              <a:rPr lang="en-US" sz="3600" dirty="0" smtClean="0"/>
              <a:t>investigators </a:t>
            </a:r>
            <a:r>
              <a:rPr lang="en-US" sz="3600" dirty="0"/>
              <a:t>follow a particular species </a:t>
            </a:r>
            <a:r>
              <a:rPr lang="en-US" sz="3600" dirty="0" smtClean="0"/>
              <a:t>definition”</a:t>
            </a:r>
            <a:endParaRPr lang="en-US" sz="3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8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“</a:t>
            </a:r>
            <a:r>
              <a:rPr lang="en-US" sz="3600" dirty="0" err="1" smtClean="0"/>
              <a:t>Mammalogists</a:t>
            </a:r>
            <a:r>
              <a:rPr lang="en-US" sz="3600" dirty="0"/>
              <a:t>, for the most part, have avoided debate on species concepts, but most </a:t>
            </a:r>
            <a:r>
              <a:rPr lang="en-US" sz="3600" dirty="0" smtClean="0"/>
              <a:t>investigators </a:t>
            </a:r>
            <a:r>
              <a:rPr lang="en-US" sz="3600" dirty="0"/>
              <a:t>follow a particular species </a:t>
            </a:r>
            <a:r>
              <a:rPr lang="en-US" sz="3600" dirty="0" smtClean="0"/>
              <a:t>definition”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—Baker &amp; Bradley 2006 (</a:t>
            </a:r>
            <a:r>
              <a:rPr lang="en-US" sz="3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87(4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643–662)</a:t>
            </a:r>
          </a:p>
        </p:txBody>
      </p:sp>
    </p:spTree>
    <p:extLst>
      <p:ext uri="{BB962C8B-B14F-4D97-AF65-F5344CB8AC3E}">
        <p14:creationId xmlns:p14="http://schemas.microsoft.com/office/powerpoint/2010/main" val="165774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“</a:t>
            </a:r>
            <a:r>
              <a:rPr lang="en-US" sz="3600" dirty="0" err="1" smtClean="0"/>
              <a:t>Mammalogists</a:t>
            </a:r>
            <a:r>
              <a:rPr lang="en-US" sz="3600" dirty="0"/>
              <a:t>, for the most part, have avoided debate on species concepts, but </a:t>
            </a:r>
            <a:r>
              <a:rPr lang="en-US" sz="3600" b="1" dirty="0">
                <a:solidFill>
                  <a:srgbClr val="C00000"/>
                </a:solidFill>
              </a:rPr>
              <a:t>most </a:t>
            </a:r>
            <a:r>
              <a:rPr lang="en-US" sz="3600" b="1" dirty="0" smtClean="0">
                <a:solidFill>
                  <a:srgbClr val="C00000"/>
                </a:solidFill>
              </a:rPr>
              <a:t>investigators </a:t>
            </a:r>
            <a:r>
              <a:rPr lang="en-US" sz="3600" dirty="0"/>
              <a:t>follow a particular species </a:t>
            </a:r>
            <a:r>
              <a:rPr lang="en-US" sz="3600" dirty="0" smtClean="0"/>
              <a:t>definition”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—Baker &amp; Bradley 2006 (</a:t>
            </a:r>
            <a:r>
              <a:rPr lang="en-US" sz="3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87(4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643–662)</a:t>
            </a:r>
          </a:p>
        </p:txBody>
      </p:sp>
    </p:spTree>
    <p:extLst>
      <p:ext uri="{BB962C8B-B14F-4D97-AF65-F5344CB8AC3E}">
        <p14:creationId xmlns:p14="http://schemas.microsoft.com/office/powerpoint/2010/main" val="99025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“</a:t>
            </a:r>
            <a:r>
              <a:rPr lang="en-US" sz="3600" dirty="0" err="1" smtClean="0"/>
              <a:t>Mammalogists</a:t>
            </a:r>
            <a:r>
              <a:rPr lang="en-US" sz="3600" dirty="0"/>
              <a:t>, for the most part, have avoided debate on species concepts, but </a:t>
            </a:r>
            <a:r>
              <a:rPr lang="en-US" sz="3600" b="1" dirty="0">
                <a:solidFill>
                  <a:srgbClr val="C00000"/>
                </a:solidFill>
              </a:rPr>
              <a:t>most </a:t>
            </a:r>
            <a:r>
              <a:rPr lang="en-US" sz="3600" b="1" dirty="0" smtClean="0">
                <a:solidFill>
                  <a:srgbClr val="C00000"/>
                </a:solidFill>
              </a:rPr>
              <a:t>investigators</a:t>
            </a:r>
            <a:r>
              <a:rPr lang="en-US" sz="3600" dirty="0" smtClean="0">
                <a:solidFill>
                  <a:srgbClr val="C00000"/>
                </a:solidFill>
              </a:rPr>
              <a:t> </a:t>
            </a:r>
            <a:r>
              <a:rPr lang="en-US" sz="3600" dirty="0"/>
              <a:t>follow </a:t>
            </a:r>
            <a:r>
              <a:rPr lang="en-US" sz="3600" b="1" dirty="0">
                <a:solidFill>
                  <a:srgbClr val="C00000"/>
                </a:solidFill>
              </a:rPr>
              <a:t>a particula</a:t>
            </a:r>
            <a:r>
              <a:rPr lang="en-US" sz="3600" dirty="0">
                <a:solidFill>
                  <a:srgbClr val="C00000"/>
                </a:solidFill>
              </a:rPr>
              <a:t>r </a:t>
            </a:r>
            <a:r>
              <a:rPr lang="en-US" sz="3600" dirty="0"/>
              <a:t>species </a:t>
            </a:r>
            <a:r>
              <a:rPr lang="en-US" sz="3600" dirty="0" smtClean="0"/>
              <a:t>definition”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—Baker &amp; Bradley 2006 (</a:t>
            </a:r>
            <a:r>
              <a:rPr lang="en-US" sz="3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87(4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643–662)</a:t>
            </a:r>
          </a:p>
        </p:txBody>
      </p:sp>
    </p:spTree>
    <p:extLst>
      <p:ext uri="{BB962C8B-B14F-4D97-AF65-F5344CB8AC3E}">
        <p14:creationId xmlns:p14="http://schemas.microsoft.com/office/powerpoint/2010/main" val="17899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“</a:t>
            </a:r>
            <a:r>
              <a:rPr lang="en-US" sz="3600" dirty="0" err="1" smtClean="0"/>
              <a:t>Mammalogists</a:t>
            </a:r>
            <a:r>
              <a:rPr lang="en-US" sz="3600" dirty="0"/>
              <a:t>, for the most part, have avoided debate on species concepts, but </a:t>
            </a:r>
            <a:r>
              <a:rPr lang="en-US" sz="3600" b="1" strike="sngStrike" dirty="0">
                <a:solidFill>
                  <a:srgbClr val="C00000"/>
                </a:solidFill>
              </a:rPr>
              <a:t>most </a:t>
            </a:r>
            <a:r>
              <a:rPr lang="en-US" sz="3600" b="1" strike="sngStrike" dirty="0" smtClean="0">
                <a:solidFill>
                  <a:srgbClr val="C00000"/>
                </a:solidFill>
              </a:rPr>
              <a:t>investigators </a:t>
            </a:r>
            <a:r>
              <a:rPr lang="en-US" sz="3600" dirty="0"/>
              <a:t>follow </a:t>
            </a:r>
            <a:r>
              <a:rPr lang="en-US" sz="3600" b="1" strike="sngStrike" dirty="0">
                <a:solidFill>
                  <a:srgbClr val="C00000"/>
                </a:solidFill>
              </a:rPr>
              <a:t>a particular </a:t>
            </a:r>
            <a:r>
              <a:rPr lang="en-US" sz="3600" dirty="0"/>
              <a:t>species </a:t>
            </a:r>
            <a:r>
              <a:rPr lang="en-US" sz="3600" dirty="0" smtClean="0"/>
              <a:t>definition”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—Baker &amp; Bradley 2006 (</a:t>
            </a:r>
            <a:r>
              <a:rPr lang="en-US" sz="3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87(4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643–662)</a:t>
            </a:r>
          </a:p>
        </p:txBody>
      </p:sp>
    </p:spTree>
    <p:extLst>
      <p:ext uri="{BB962C8B-B14F-4D97-AF65-F5344CB8AC3E}">
        <p14:creationId xmlns:p14="http://schemas.microsoft.com/office/powerpoint/2010/main" val="106912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“</a:t>
            </a:r>
            <a:r>
              <a:rPr lang="en-US" sz="3600" dirty="0" err="1" smtClean="0"/>
              <a:t>Mammalogists</a:t>
            </a:r>
            <a:r>
              <a:rPr lang="en-US" sz="3600" dirty="0"/>
              <a:t>, for the most part, have avoided debate on species concepts, but </a:t>
            </a:r>
            <a:r>
              <a:rPr lang="en-US" sz="3600" strike="sngStrike" dirty="0">
                <a:solidFill>
                  <a:srgbClr val="C00000"/>
                </a:solidFill>
              </a:rPr>
              <a:t>most </a:t>
            </a:r>
            <a:r>
              <a:rPr lang="en-US" sz="3600" strike="sngStrike" dirty="0" smtClean="0">
                <a:solidFill>
                  <a:srgbClr val="C00000"/>
                </a:solidFill>
              </a:rPr>
              <a:t>investigators </a:t>
            </a:r>
            <a:r>
              <a:rPr lang="en-US" sz="3600" dirty="0"/>
              <a:t>follow </a:t>
            </a:r>
            <a:r>
              <a:rPr lang="en-US" sz="3600" strike="sngStrike" dirty="0">
                <a:solidFill>
                  <a:srgbClr val="C00000"/>
                </a:solidFill>
              </a:rPr>
              <a:t>a particular </a:t>
            </a:r>
            <a:r>
              <a:rPr lang="en-US" sz="3600" dirty="0"/>
              <a:t>species </a:t>
            </a:r>
            <a:r>
              <a:rPr lang="en-US" sz="3600" dirty="0" smtClean="0"/>
              <a:t>definition”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—Baker &amp; Bradley 2006 (</a:t>
            </a:r>
            <a:r>
              <a:rPr lang="en-US" sz="3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87(4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643–662)</a:t>
            </a:r>
          </a:p>
        </p:txBody>
      </p:sp>
      <p:sp>
        <p:nvSpPr>
          <p:cNvPr id="6" name="Rectangle 5"/>
          <p:cNvSpPr/>
          <p:nvPr/>
        </p:nvSpPr>
        <p:spPr>
          <a:xfrm>
            <a:off x="819229" y="365125"/>
            <a:ext cx="10534571" cy="599411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20473255">
            <a:off x="855903" y="3752193"/>
            <a:ext cx="327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WHICH ONE?</a:t>
            </a:r>
            <a:endParaRPr lang="en-US" sz="4400" b="1" dirty="0"/>
          </a:p>
        </p:txBody>
      </p:sp>
      <p:sp>
        <p:nvSpPr>
          <p:cNvPr id="5" name="TextBox 4"/>
          <p:cNvSpPr txBox="1"/>
          <p:nvPr/>
        </p:nvSpPr>
        <p:spPr>
          <a:xfrm rot="1655201">
            <a:off x="8551590" y="1373436"/>
            <a:ext cx="3264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i.e. NOT ALL?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7582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</a:t>
            </a:r>
            <a:endParaRPr lang="en-US" sz="4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6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710" y="148017"/>
            <a:ext cx="11256579" cy="2387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Alpha-taxonomy of world mammals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dirty="0">
                <a:latin typeface="Calibri" charset="0"/>
                <a:ea typeface="Calibri" charset="0"/>
                <a:cs typeface="Calibri" charset="0"/>
              </a:rPr>
            </a:b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1975—2017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599" y="615999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Ruan van Mazijk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054366" y="1665695"/>
            <a:ext cx="2525110" cy="478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/>
              <a:t>* </a:t>
            </a:r>
            <a:r>
              <a:rPr lang="en-US" sz="4000" i="1" dirty="0"/>
              <a:t>s</a:t>
            </a:r>
            <a:r>
              <a:rPr lang="en-US" sz="4000" i="1" dirty="0" smtClean="0"/>
              <a:t>ort of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839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1470" y="2090627"/>
            <a:ext cx="5203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accent3"/>
                </a:solidFill>
              </a:rPr>
              <a:t>∵ mammals have sex</a:t>
            </a:r>
            <a:endParaRPr lang="en-US" sz="4400" dirty="0"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1470" y="1321186"/>
            <a:ext cx="27970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4400" i="1" dirty="0" err="1">
                <a:solidFill>
                  <a:schemeClr val="accent3"/>
                </a:solidFill>
                <a:sym typeface="Wingdings"/>
              </a:rPr>
              <a:t>sensu</a:t>
            </a:r>
            <a:r>
              <a:rPr lang="en-US" sz="4400" dirty="0">
                <a:solidFill>
                  <a:schemeClr val="accent3"/>
                </a:solidFill>
                <a:sym typeface="Wingdings"/>
              </a:rPr>
              <a:t> </a:t>
            </a:r>
            <a:r>
              <a:rPr lang="en-US" sz="4400" dirty="0" err="1" smtClean="0">
                <a:solidFill>
                  <a:schemeClr val="accent3"/>
                </a:solidFill>
                <a:sym typeface="Wingdings"/>
              </a:rPr>
              <a:t>Mayr</a:t>
            </a:r>
            <a:endParaRPr lang="en-US" sz="4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39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9721" y="3225378"/>
            <a:ext cx="1048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PSC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15893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9721" y="3225378"/>
            <a:ext cx="1048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PSC</a:t>
            </a:r>
            <a:endParaRPr lang="en-US" sz="4400" b="1" dirty="0"/>
          </a:p>
        </p:txBody>
      </p:sp>
      <p:sp>
        <p:nvSpPr>
          <p:cNvPr id="2" name="Rectangle 1"/>
          <p:cNvSpPr/>
          <p:nvPr/>
        </p:nvSpPr>
        <p:spPr>
          <a:xfrm>
            <a:off x="4312062" y="2410382"/>
            <a:ext cx="23631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chemeClr val="accent3"/>
                </a:solidFill>
                <a:sym typeface="Wingdings"/>
              </a:rPr>
              <a:t>Halleluja</a:t>
            </a:r>
            <a:r>
              <a:rPr lang="en-US" sz="4400" dirty="0" smtClean="0">
                <a:solidFill>
                  <a:schemeClr val="accent3"/>
                </a:solidFill>
                <a:sym typeface="Wingdings"/>
              </a:rPr>
              <a:t>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9491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9721" y="3225378"/>
            <a:ext cx="1048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PSC</a:t>
            </a:r>
            <a:endParaRPr lang="en-US" sz="4400" b="1" dirty="0"/>
          </a:p>
        </p:txBody>
      </p:sp>
      <p:sp>
        <p:nvSpPr>
          <p:cNvPr id="2" name="Rectangle 1"/>
          <p:cNvSpPr/>
          <p:nvPr/>
        </p:nvSpPr>
        <p:spPr>
          <a:xfrm>
            <a:off x="4312062" y="2410382"/>
            <a:ext cx="23631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chemeClr val="accent3"/>
                </a:solidFill>
                <a:sym typeface="Wingdings"/>
              </a:rPr>
              <a:t>Halleluja</a:t>
            </a:r>
            <a:r>
              <a:rPr lang="en-US" sz="4400" dirty="0" smtClean="0">
                <a:solidFill>
                  <a:schemeClr val="accent3"/>
                </a:solidFill>
                <a:sym typeface="Wingdings"/>
              </a:rPr>
              <a:t>!</a:t>
            </a:r>
            <a:endParaRPr lang="en-US" sz="4400" dirty="0"/>
          </a:p>
        </p:txBody>
      </p:sp>
      <p:sp>
        <p:nvSpPr>
          <p:cNvPr id="6" name="Right Brace 5"/>
          <p:cNvSpPr/>
          <p:nvPr/>
        </p:nvSpPr>
        <p:spPr>
          <a:xfrm rot="5400000">
            <a:off x="3193909" y="1196358"/>
            <a:ext cx="728921" cy="6233677"/>
          </a:xfrm>
          <a:prstGeom prst="rightBrace">
            <a:avLst>
              <a:gd name="adj1" fmla="val 8333"/>
              <a:gd name="adj2" fmla="val 4804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11470" y="5065200"/>
            <a:ext cx="512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Entirely not this simple 🙄</a:t>
            </a:r>
          </a:p>
        </p:txBody>
      </p:sp>
    </p:spTree>
    <p:extLst>
      <p:ext uri="{BB962C8B-B14F-4D97-AF65-F5344CB8AC3E}">
        <p14:creationId xmlns:p14="http://schemas.microsoft.com/office/powerpoint/2010/main" val="126601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9721" y="3225378"/>
            <a:ext cx="1048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PSC</a:t>
            </a:r>
            <a:endParaRPr lang="en-US" sz="4400" b="1" dirty="0"/>
          </a:p>
        </p:txBody>
      </p:sp>
      <p:sp>
        <p:nvSpPr>
          <p:cNvPr id="2" name="Rectangle 1"/>
          <p:cNvSpPr/>
          <p:nvPr/>
        </p:nvSpPr>
        <p:spPr>
          <a:xfrm>
            <a:off x="4312062" y="2410382"/>
            <a:ext cx="23631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chemeClr val="accent3"/>
                </a:solidFill>
                <a:sym typeface="Wingdings"/>
              </a:rPr>
              <a:t>Halleluja</a:t>
            </a:r>
            <a:r>
              <a:rPr lang="en-US" sz="4400" dirty="0" smtClean="0">
                <a:solidFill>
                  <a:schemeClr val="accent3"/>
                </a:solidFill>
                <a:sym typeface="Wingdings"/>
              </a:rPr>
              <a:t>!</a:t>
            </a:r>
            <a:endParaRPr lang="en-US" sz="4400" dirty="0"/>
          </a:p>
        </p:txBody>
      </p:sp>
      <p:sp>
        <p:nvSpPr>
          <p:cNvPr id="6" name="Right Brace 5"/>
          <p:cNvSpPr/>
          <p:nvPr/>
        </p:nvSpPr>
        <p:spPr>
          <a:xfrm rot="5400000">
            <a:off x="3193909" y="1196358"/>
            <a:ext cx="728921" cy="6233677"/>
          </a:xfrm>
          <a:prstGeom prst="rightBrace">
            <a:avLst>
              <a:gd name="adj1" fmla="val 8333"/>
              <a:gd name="adj2" fmla="val 4804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11469" y="4855370"/>
            <a:ext cx="62868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Little explicit consideration from </a:t>
            </a:r>
            <a:r>
              <a:rPr lang="en-US" sz="3600" dirty="0" smtClean="0">
                <a:solidFill>
                  <a:srgbClr val="C00000"/>
                </a:solidFill>
              </a:rPr>
              <a:t>majority of </a:t>
            </a:r>
            <a:r>
              <a:rPr lang="en-US" sz="3600" dirty="0" err="1" smtClean="0">
                <a:solidFill>
                  <a:srgbClr val="C00000"/>
                </a:solidFill>
              </a:rPr>
              <a:t>mammalogists</a:t>
            </a:r>
            <a:endParaRPr lang="en-US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9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BSC; PSC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8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BSC; PSC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63868" y="3251368"/>
            <a:ext cx="64689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Genetic Species Concept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Baker &amp; Bradley 2006 (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87(4):643–662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23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BSC; PSC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63868" y="3251368"/>
            <a:ext cx="64689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Genetic Species Concept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Baker &amp; Bradley 2006 (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87(4):643–662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2618" y="478347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 group of genetically compatible interbreeding natural populations that is genetically isolated from other such groups”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0394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BSC; PSC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63868" y="3251368"/>
            <a:ext cx="64689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Genetic Species Concept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Baker &amp; Bradley 2006 (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87(4):643–662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2618" y="478347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 group of genetically compatible interbreeding natural populations that is </a:t>
            </a:r>
            <a:r>
              <a:rPr lang="en-US" sz="3200" dirty="0">
                <a:solidFill>
                  <a:schemeClr val="accent5"/>
                </a:solidFill>
              </a:rPr>
              <a:t>genetically isolated </a:t>
            </a:r>
            <a:r>
              <a:rPr lang="en-US" sz="3200" dirty="0"/>
              <a:t>from other such groups”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3605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BSC; PSC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63868" y="3251368"/>
            <a:ext cx="64689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Genetic Species Concept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Baker &amp; Bradley 2006 (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87(4):643–662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2618" y="478347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 group of genetically compatible interbreeding natural populations that is </a:t>
            </a:r>
            <a:r>
              <a:rPr lang="en-US" sz="3200" dirty="0">
                <a:solidFill>
                  <a:schemeClr val="accent5"/>
                </a:solidFill>
              </a:rPr>
              <a:t>genetically isolated </a:t>
            </a:r>
            <a:r>
              <a:rPr lang="en-US" sz="3200" dirty="0"/>
              <a:t>from other such groups”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379561" y="1731853"/>
            <a:ext cx="63096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≠ reproductive isolation (necessarily)</a:t>
            </a:r>
          </a:p>
          <a:p>
            <a:r>
              <a:rPr lang="en-US" sz="3200" i="1" dirty="0"/>
              <a:t>e.g. </a:t>
            </a:r>
            <a:r>
              <a:rPr lang="en-US" sz="3200" i="1" dirty="0" err="1" smtClean="0"/>
              <a:t>Thomomys</a:t>
            </a:r>
            <a:r>
              <a:rPr lang="en-US" sz="3200" i="1" dirty="0" smtClean="0"/>
              <a:t> </a:t>
            </a:r>
            <a:r>
              <a:rPr lang="en-US" sz="3200" dirty="0" smtClean="0"/>
              <a:t>pocket gophers</a:t>
            </a:r>
            <a:endParaRPr lang="en-US" sz="3200" i="1" dirty="0"/>
          </a:p>
        </p:txBody>
      </p:sp>
      <p:cxnSp>
        <p:nvCxnSpPr>
          <p:cNvPr id="5" name="Curved Connector 4"/>
          <p:cNvCxnSpPr>
            <a:stCxn id="7" idx="3"/>
          </p:cNvCxnSpPr>
          <p:nvPr/>
        </p:nvCxnSpPr>
        <p:spPr>
          <a:xfrm flipV="1">
            <a:off x="8742218" y="2883153"/>
            <a:ext cx="2120135" cy="2685147"/>
          </a:xfrm>
          <a:prstGeom prst="curvedConnector2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36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798784" y="529928"/>
            <a:ext cx="9144000" cy="3978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Mammal Species of the World, </a:t>
            </a:r>
            <a:r>
              <a:rPr lang="en-US" i="1" dirty="0" smtClean="0"/>
              <a:t>3</a:t>
            </a:r>
            <a:r>
              <a:rPr lang="en-US" i="1" baseline="30000" dirty="0" smtClean="0"/>
              <a:t>rd</a:t>
            </a:r>
            <a:r>
              <a:rPr lang="en-US" i="1" dirty="0" smtClean="0"/>
              <a:t> Edition</a:t>
            </a:r>
            <a:r>
              <a:rPr lang="en-US" dirty="0" smtClean="0"/>
              <a:t> (MSW3)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1702—2005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 smtClean="0"/>
              <a:t>It’s something!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81761" y="5452732"/>
            <a:ext cx="11658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D. E. Wilson &amp; D.-A. </a:t>
            </a:r>
            <a:r>
              <a:rPr lang="en-US" dirty="0" err="1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M.Reeder</a:t>
            </a:r>
            <a:r>
              <a:rPr lang="en-US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 (eds.). </a:t>
            </a:r>
            <a:r>
              <a:rPr lang="en-US" i="1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Mammal </a:t>
            </a:r>
            <a:r>
              <a:rPr lang="en-US" i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Species of the </a:t>
            </a:r>
            <a:r>
              <a:rPr lang="en-US" i="1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World. </a:t>
            </a:r>
            <a:r>
              <a:rPr lang="en-US" i="1" dirty="0" smtClean="0">
                <a:solidFill>
                  <a:schemeClr val="accent3"/>
                </a:solidFill>
              </a:rPr>
              <a:t>A </a:t>
            </a:r>
            <a:r>
              <a:rPr lang="en-US" i="1" dirty="0">
                <a:solidFill>
                  <a:schemeClr val="accent3"/>
                </a:solidFill>
              </a:rPr>
              <a:t>Taxonomic and Geographic Reference</a:t>
            </a:r>
            <a:r>
              <a:rPr lang="en-US" i="1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i="1" baseline="30000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rd</a:t>
            </a:r>
            <a:r>
              <a:rPr lang="en-US" i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Edition. 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John </a:t>
            </a:r>
            <a:r>
              <a:rPr lang="en-US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Hopkins University Press, Baltimore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lvl="0">
              <a:defRPr/>
            </a:pPr>
            <a:endParaRPr lang="en-US" dirty="0" smtClean="0">
              <a:solidFill>
                <a:schemeClr val="accent3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0">
              <a:defRPr/>
            </a:pP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dirty="0" err="1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www.departments.bucknell.edu</a:t>
            </a:r>
            <a:r>
              <a:rPr lang="en-US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/biology/resources/msw3/</a:t>
            </a:r>
          </a:p>
        </p:txBody>
      </p:sp>
    </p:spTree>
    <p:extLst>
      <p:ext uri="{BB962C8B-B14F-4D97-AF65-F5344CB8AC3E}">
        <p14:creationId xmlns:p14="http://schemas.microsoft.com/office/powerpoint/2010/main" val="20370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BSC; PSC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63868" y="3251368"/>
            <a:ext cx="64689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Genetic Species Concept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Baker &amp; Bradley 2006 (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87(4):643–662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2618" y="478347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 group of genetically compatible interbreeding natural populations that is </a:t>
            </a:r>
            <a:r>
              <a:rPr lang="en-US" sz="3200" dirty="0">
                <a:solidFill>
                  <a:schemeClr val="accent5"/>
                </a:solidFill>
              </a:rPr>
              <a:t>genetically isolated </a:t>
            </a:r>
            <a:r>
              <a:rPr lang="en-US" sz="3200" dirty="0"/>
              <a:t>from other such groups”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5379561" y="1731853"/>
            <a:ext cx="63096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≠ reproductive isolation (necessarily)</a:t>
            </a:r>
          </a:p>
          <a:p>
            <a:r>
              <a:rPr lang="en-US" sz="3200" i="1" dirty="0"/>
              <a:t>e.g. </a:t>
            </a:r>
            <a:r>
              <a:rPr lang="en-US" sz="3200" i="1" dirty="0" err="1" smtClean="0"/>
              <a:t>Thomomys</a:t>
            </a:r>
            <a:r>
              <a:rPr lang="en-US" sz="3200" i="1" dirty="0" smtClean="0"/>
              <a:t> </a:t>
            </a:r>
            <a:r>
              <a:rPr lang="en-US" sz="3200" dirty="0" smtClean="0"/>
              <a:t>pocket gophers</a:t>
            </a:r>
            <a:endParaRPr lang="en-US" sz="3200" i="1" dirty="0"/>
          </a:p>
        </p:txBody>
      </p:sp>
      <p:cxnSp>
        <p:nvCxnSpPr>
          <p:cNvPr id="5" name="Curved Connector 4"/>
          <p:cNvCxnSpPr>
            <a:stCxn id="7" idx="3"/>
          </p:cNvCxnSpPr>
          <p:nvPr/>
        </p:nvCxnSpPr>
        <p:spPr>
          <a:xfrm flipV="1">
            <a:off x="8742218" y="2883153"/>
            <a:ext cx="2120135" cy="2685147"/>
          </a:xfrm>
          <a:prstGeom prst="curvedConnector2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1280" y="132080"/>
            <a:ext cx="12110720" cy="659384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94016" y="2628709"/>
            <a:ext cx="5659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C00000"/>
                </a:solidFill>
              </a:rPr>
              <a:t>But there is debate</a:t>
            </a:r>
            <a:r>
              <a:rPr lang="mr-IN" sz="4400" b="1" dirty="0" smtClean="0">
                <a:solidFill>
                  <a:srgbClr val="C00000"/>
                </a:solidFill>
              </a:rPr>
              <a:t>…</a:t>
            </a:r>
            <a:endParaRPr 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39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>
                <a:solidFill>
                  <a:schemeClr val="bg1"/>
                </a:solidFill>
              </a:rPr>
              <a:t>BSC; </a:t>
            </a:r>
            <a:r>
              <a:rPr lang="en-US" sz="4400" b="1" dirty="0" smtClean="0"/>
              <a:t>PSC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98118" y="2273402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“[</a:t>
            </a:r>
            <a:r>
              <a:rPr lang="mr-IN" sz="2400" dirty="0" smtClean="0"/>
              <a:t>…</a:t>
            </a:r>
            <a:r>
              <a:rPr lang="en-US" sz="2400" dirty="0" smtClean="0"/>
              <a:t>] 100% diagnosable: they have fixed heritable differences between them [</a:t>
            </a:r>
            <a:r>
              <a:rPr lang="mr-IN" sz="2400" dirty="0" smtClean="0"/>
              <a:t>…</a:t>
            </a:r>
            <a:r>
              <a:rPr lang="en-US" sz="2400" dirty="0" smtClean="0"/>
              <a:t>]”</a:t>
            </a:r>
          </a:p>
          <a:p>
            <a:endParaRPr lang="en-US" sz="2400" dirty="0"/>
          </a:p>
          <a:p>
            <a:r>
              <a:rPr lang="en-US" sz="2400" dirty="0" smtClean="0"/>
              <a:t>“[</a:t>
            </a:r>
            <a:r>
              <a:rPr lang="mr-IN" sz="2400" dirty="0" smtClean="0"/>
              <a:t>…</a:t>
            </a:r>
            <a:r>
              <a:rPr lang="en-US" sz="2400" dirty="0" smtClean="0"/>
              <a:t>] offer </a:t>
            </a:r>
            <a:r>
              <a:rPr lang="en-US" sz="2400" dirty="0"/>
              <a:t>a repeatable, falsifiable definition of </a:t>
            </a:r>
            <a:r>
              <a:rPr lang="en-US" sz="2400" dirty="0" smtClean="0"/>
              <a:t>species [</a:t>
            </a:r>
            <a:r>
              <a:rPr lang="mr-IN" sz="2400" dirty="0" smtClean="0"/>
              <a:t>…</a:t>
            </a:r>
            <a:r>
              <a:rPr lang="en-US" sz="2400" dirty="0" smtClean="0"/>
              <a:t>]”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598118" y="455751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Groves 2012. </a:t>
            </a:r>
            <a:r>
              <a:rPr lang="en-US" sz="2400" i="1" dirty="0" smtClean="0">
                <a:solidFill>
                  <a:schemeClr val="accent3"/>
                </a:solidFill>
              </a:rPr>
              <a:t>American </a:t>
            </a:r>
            <a:r>
              <a:rPr lang="en-US" sz="2400" i="1" dirty="0">
                <a:solidFill>
                  <a:schemeClr val="accent3"/>
                </a:solidFill>
              </a:rPr>
              <a:t>Journal of Primatology</a:t>
            </a:r>
            <a:r>
              <a:rPr lang="en-US" sz="2400" dirty="0">
                <a:solidFill>
                  <a:schemeClr val="accent3"/>
                </a:solidFill>
              </a:rPr>
              <a:t>. 74(8):</a:t>
            </a:r>
            <a:r>
              <a:rPr lang="en-US" sz="2400" dirty="0" smtClean="0">
                <a:solidFill>
                  <a:schemeClr val="accent3"/>
                </a:solidFill>
              </a:rPr>
              <a:t>687–691.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in mammal species delimitation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14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Morphology (pre-1985)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071" y="0"/>
            <a:ext cx="514192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2965"/>
            <a:ext cx="7050071" cy="35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8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050071" y="0"/>
            <a:ext cx="514192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3332965"/>
            <a:ext cx="7050071" cy="35250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5325711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Morphology (pre-1985)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But still influential!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i="1" dirty="0" smtClean="0"/>
              <a:t>e.g.</a:t>
            </a:r>
            <a:r>
              <a:rPr lang="en-US" sz="3200" dirty="0" smtClean="0"/>
              <a:t> in </a:t>
            </a:r>
            <a:r>
              <a:rPr lang="en-US" sz="3200" dirty="0" err="1" smtClean="0"/>
              <a:t>allopatry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9573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050071" y="0"/>
            <a:ext cx="514192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3332965"/>
            <a:ext cx="7050071" cy="3525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041" y="251216"/>
            <a:ext cx="4555989" cy="362966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11080531" cy="5325711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Morphology (pre-1985)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400" b="1" dirty="0" err="1" smtClean="0"/>
              <a:t>Phenetics</a:t>
            </a:r>
            <a:r>
              <a:rPr lang="en-US" sz="4400" b="1" dirty="0" smtClean="0"/>
              <a:t> still common, or 1</a:t>
            </a:r>
            <a:r>
              <a:rPr lang="en-US" sz="4400" b="1" baseline="30000" dirty="0" smtClean="0"/>
              <a:t>st</a:t>
            </a:r>
            <a:r>
              <a:rPr lang="en-US" sz="4400" b="1" dirty="0" smtClean="0"/>
              <a:t> port-of-call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i="1" dirty="0" smtClean="0"/>
              <a:t>e.g. </a:t>
            </a:r>
            <a:r>
              <a:rPr lang="en-US" sz="3200" dirty="0" smtClean="0"/>
              <a:t>Lew </a:t>
            </a:r>
            <a:r>
              <a:rPr lang="en-US" sz="3200" i="1" dirty="0" smtClean="0"/>
              <a:t>et al.</a:t>
            </a:r>
            <a:r>
              <a:rPr lang="en-US" sz="3200" dirty="0" smtClean="0"/>
              <a:t> 2006</a:t>
            </a:r>
            <a:r>
              <a:rPr lang="en-US" sz="3200" i="1" dirty="0" smtClean="0"/>
              <a:t>. J. Mammal</a:t>
            </a:r>
            <a:r>
              <a:rPr lang="en-US" sz="3200" dirty="0" smtClean="0"/>
              <a:t>. </a:t>
            </a:r>
            <a:r>
              <a:rPr lang="en-US" sz="3200" dirty="0"/>
              <a:t>87(2):</a:t>
            </a:r>
            <a:r>
              <a:rPr lang="en-US" sz="3200" dirty="0" smtClean="0"/>
              <a:t>224–237</a:t>
            </a:r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77687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Karyotype studies,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accent3"/>
                </a:solidFill>
              </a:rPr>
              <a:t>Allozymes</a:t>
            </a:r>
            <a:endParaRPr lang="en-US" sz="4400" dirty="0" smtClean="0">
              <a:solidFill>
                <a:schemeClr val="accent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519" y="983672"/>
            <a:ext cx="6702481" cy="525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0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Karyotype studies,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accent3"/>
                </a:solidFill>
              </a:rPr>
              <a:t>Allozymes</a:t>
            </a:r>
            <a:endParaRPr lang="en-US" sz="4400" dirty="0" smtClean="0">
              <a:solidFill>
                <a:schemeClr val="accent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489519" y="983672"/>
            <a:ext cx="6702481" cy="52508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42449" y="1254617"/>
            <a:ext cx="7109639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0" smtClean="0">
                <a:solidFill>
                  <a:schemeClr val="accent6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$$$</a:t>
            </a:r>
            <a:endParaRPr lang="en-US" sz="30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31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Karyotype studies,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accent3"/>
                </a:solidFill>
              </a:rPr>
              <a:t>Allozymes</a:t>
            </a:r>
            <a:endParaRPr lang="en-US" sz="4400" dirty="0" smtClean="0">
              <a:solidFill>
                <a:schemeClr val="accent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489519" y="983672"/>
            <a:ext cx="6702481" cy="52508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44434" y="2100192"/>
            <a:ext cx="852054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0" dirty="0" smtClean="0">
                <a:latin typeface="Apple Color Emoji" charset="0"/>
              </a:rPr>
              <a:t>⏰⏰⏰</a:t>
            </a:r>
            <a:endParaRPr lang="en-US" sz="20000" dirty="0">
              <a:latin typeface="Apple Color Emoj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3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Karyotype studies,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accent3"/>
                </a:solidFill>
              </a:rPr>
              <a:t>Allozymes</a:t>
            </a:r>
            <a:endParaRPr lang="en-US" sz="4400" dirty="0" smtClean="0">
              <a:solidFill>
                <a:schemeClr val="accent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9519" y="983672"/>
            <a:ext cx="6702481" cy="525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7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0116" r="56226" b="12337"/>
          <a:stretch/>
        </p:blipFill>
        <p:spPr>
          <a:xfrm>
            <a:off x="7534006" y="1376393"/>
            <a:ext cx="3775127" cy="4351284"/>
          </a:xfrm>
          <a:prstGeom prst="rect">
            <a:avLst/>
          </a:prstGeom>
        </p:spPr>
      </p:pic>
      <p:sp>
        <p:nvSpPr>
          <p:cNvPr id="3" name="Subtitle 2"/>
          <p:cNvSpPr txBox="1">
            <a:spLocks/>
          </p:cNvSpPr>
          <p:nvPr/>
        </p:nvSpPr>
        <p:spPr>
          <a:xfrm>
            <a:off x="798784" y="529928"/>
            <a:ext cx="9144000" cy="3978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Mammal Species of the World, </a:t>
            </a:r>
            <a:r>
              <a:rPr lang="en-US" i="1" dirty="0" smtClean="0"/>
              <a:t>3</a:t>
            </a:r>
            <a:r>
              <a:rPr lang="en-US" i="1" baseline="30000" dirty="0" smtClean="0"/>
              <a:t>rd</a:t>
            </a:r>
            <a:r>
              <a:rPr lang="en-US" i="1" dirty="0" smtClean="0"/>
              <a:t> Edition</a:t>
            </a:r>
            <a:r>
              <a:rPr lang="en-US" dirty="0" smtClean="0"/>
              <a:t> (MSW3)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1702—2005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 smtClean="0"/>
              <a:t>It’s something!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03" y="1204322"/>
            <a:ext cx="1446723" cy="1418435"/>
          </a:xfrm>
          <a:prstGeom prst="rect">
            <a:avLst/>
          </a:prstGeom>
        </p:spPr>
      </p:pic>
      <p:sp>
        <p:nvSpPr>
          <p:cNvPr id="18" name="Bent-Up Arrow 17"/>
          <p:cNvSpPr/>
          <p:nvPr/>
        </p:nvSpPr>
        <p:spPr>
          <a:xfrm rot="5400000">
            <a:off x="4953832" y="822319"/>
            <a:ext cx="1287055" cy="1865818"/>
          </a:xfrm>
          <a:prstGeom prst="bent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Karyotype studies,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accent3"/>
                </a:solidFill>
              </a:rPr>
              <a:t>Allozymes</a:t>
            </a:r>
            <a:r>
              <a:rPr lang="en-US" sz="4400" dirty="0" smtClean="0">
                <a:solidFill>
                  <a:schemeClr val="accent3"/>
                </a:solidFill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5"/>
                </a:solidFill>
              </a:rPr>
              <a:t>DNA sequencing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48732" y="1500189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1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Karyotype studies,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accent3"/>
                </a:solidFill>
              </a:rPr>
              <a:t>Allozymes</a:t>
            </a:r>
            <a:r>
              <a:rPr lang="en-US" sz="4400" dirty="0" smtClean="0">
                <a:solidFill>
                  <a:schemeClr val="accent3"/>
                </a:solidFill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5"/>
                </a:solidFill>
              </a:rPr>
              <a:t>DNA sequencing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502" y="701016"/>
            <a:ext cx="5171769" cy="290089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5400000">
            <a:off x="8396766" y="3866416"/>
            <a:ext cx="1033240" cy="8567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88173" y="4987635"/>
            <a:ext cx="22504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4400" b="1" dirty="0" smtClean="0">
                <a:solidFill>
                  <a:srgbClr val="C00000"/>
                </a:solidFill>
              </a:rPr>
              <a:t>CRYPSIS!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5680364" y="1607127"/>
            <a:ext cx="647138" cy="2844049"/>
          </a:xfrm>
          <a:prstGeom prst="rightBrace">
            <a:avLst>
              <a:gd name="adj1" fmla="val 8333"/>
              <a:gd name="adj2" fmla="val 34327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544" y="6373355"/>
            <a:ext cx="9781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Fig. 2. </a:t>
            </a:r>
            <a:r>
              <a:rPr lang="en-US" i="1" dirty="0" smtClean="0"/>
              <a:t>in </a:t>
            </a:r>
            <a:r>
              <a:rPr lang="en-US" dirty="0" smtClean="0"/>
              <a:t>Zimmermann &amp; </a:t>
            </a:r>
            <a:r>
              <a:rPr lang="en-US" dirty="0" err="1" smtClean="0"/>
              <a:t>Radespiel</a:t>
            </a:r>
            <a:r>
              <a:rPr lang="en-US" dirty="0" smtClean="0"/>
              <a:t> 2014. </a:t>
            </a:r>
            <a:r>
              <a:rPr lang="en-US" i="1" dirty="0" err="1" smtClean="0"/>
              <a:t>Evol</a:t>
            </a:r>
            <a:r>
              <a:rPr lang="en-US" i="1" dirty="0" smtClean="0"/>
              <a:t>. Anthrop.: </a:t>
            </a:r>
            <a:r>
              <a:rPr lang="en-US" i="1" dirty="0"/>
              <a:t>Issues, News, and Reviews</a:t>
            </a:r>
            <a:r>
              <a:rPr lang="en-US" dirty="0"/>
              <a:t>. 23(1):11–14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0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Karyotype studies,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accent3"/>
                </a:solidFill>
              </a:rPr>
              <a:t>Allozymes</a:t>
            </a:r>
            <a:r>
              <a:rPr lang="en-US" sz="4400" dirty="0" smtClean="0">
                <a:solidFill>
                  <a:schemeClr val="accent3"/>
                </a:solidFill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5"/>
                </a:solidFill>
              </a:rPr>
              <a:t>DNA</a:t>
            </a:r>
            <a:r>
              <a:rPr lang="en-US" sz="4400" dirty="0" smtClean="0">
                <a:solidFill>
                  <a:schemeClr val="accent3"/>
                </a:solidFill>
              </a:rPr>
              <a:t> </a:t>
            </a:r>
            <a:r>
              <a:rPr lang="en-US" sz="4400" dirty="0" smtClean="0">
                <a:solidFill>
                  <a:schemeClr val="accent5"/>
                </a:solidFill>
              </a:rPr>
              <a:t>sequencing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502" y="701016"/>
            <a:ext cx="5171769" cy="290089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5400000">
            <a:off x="8396766" y="3866416"/>
            <a:ext cx="1033240" cy="8567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88173" y="4987635"/>
            <a:ext cx="22504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4400" b="1" dirty="0" smtClean="0">
                <a:solidFill>
                  <a:srgbClr val="C00000"/>
                </a:solidFill>
              </a:rPr>
              <a:t>CRYPSIS!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5680364" y="1607127"/>
            <a:ext cx="647138" cy="2844049"/>
          </a:xfrm>
          <a:prstGeom prst="rightBrace">
            <a:avLst>
              <a:gd name="adj1" fmla="val 8333"/>
              <a:gd name="adj2" fmla="val 34327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94603" y="5812394"/>
            <a:ext cx="67139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TAXONOMIC INFLATION? </a:t>
            </a:r>
            <a:r>
              <a:rPr lang="en-US" sz="4400" dirty="0" smtClean="0">
                <a:latin typeface="Trattatello" charset="0"/>
                <a:ea typeface="Trattatello" charset="0"/>
                <a:cs typeface="Trattatello" charset="0"/>
              </a:rPr>
              <a:t>😅</a:t>
            </a:r>
            <a:endParaRPr lang="en-US" sz="4400" dirty="0">
              <a:latin typeface="Trattatello" charset="0"/>
              <a:ea typeface="Trattatello" charset="0"/>
              <a:cs typeface="Trattatel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74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4"/>
          <a:stretch/>
        </p:blipFill>
        <p:spPr>
          <a:xfrm>
            <a:off x="1523999" y="178736"/>
            <a:ext cx="8688500" cy="6507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558" y="809297"/>
            <a:ext cx="801414" cy="801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910546"/>
            <a:ext cx="465083" cy="465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891" y="1070364"/>
            <a:ext cx="714702" cy="4390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790" y="2795751"/>
            <a:ext cx="1093008" cy="573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2795751"/>
            <a:ext cx="489747" cy="489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891" y="2711669"/>
            <a:ext cx="646360" cy="6463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20790" y="4405874"/>
            <a:ext cx="557831" cy="557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4600517"/>
            <a:ext cx="545679" cy="5456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en-US" sz="4000" dirty="0" smtClean="0"/>
                  <a:t> = 533</a:t>
                </a:r>
                <a:endParaRPr lang="en-US" sz="40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98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Cape 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 Africa  Global?</a:t>
            </a:r>
            <a:endParaRPr lang="en-US" dirty="0">
              <a:solidFill>
                <a:schemeClr val="accent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/>
              <a:t>Myosorex</a:t>
            </a:r>
            <a:r>
              <a:rPr lang="en-US" i="1" dirty="0"/>
              <a:t> </a:t>
            </a:r>
            <a:r>
              <a:rPr lang="en-US" i="1" dirty="0" err="1" smtClean="0"/>
              <a:t>longicaudatus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dirty="0" err="1" smtClean="0">
                <a:solidFill>
                  <a:schemeClr val="accent3"/>
                </a:solidFill>
              </a:rPr>
              <a:t>Meester</a:t>
            </a:r>
            <a:r>
              <a:rPr lang="en-US" sz="2000" dirty="0" smtClean="0">
                <a:solidFill>
                  <a:schemeClr val="accent3"/>
                </a:solidFill>
              </a:rPr>
              <a:t> &amp; </a:t>
            </a:r>
            <a:r>
              <a:rPr lang="en-US" sz="2000" dirty="0" err="1" smtClean="0">
                <a:solidFill>
                  <a:schemeClr val="accent3"/>
                </a:solidFill>
              </a:rPr>
              <a:t>Dippenaar</a:t>
            </a:r>
            <a:r>
              <a:rPr lang="en-US" sz="2000" dirty="0" smtClean="0">
                <a:solidFill>
                  <a:schemeClr val="accent3"/>
                </a:solidFill>
              </a:rPr>
              <a:t> 1978. </a:t>
            </a:r>
            <a:r>
              <a:rPr lang="en-US" sz="2000" i="1" dirty="0" smtClean="0">
                <a:solidFill>
                  <a:schemeClr val="accent3"/>
                </a:solidFill>
              </a:rPr>
              <a:t>Annals </a:t>
            </a:r>
            <a:r>
              <a:rPr lang="en-US" sz="2000" i="1" dirty="0">
                <a:solidFill>
                  <a:schemeClr val="accent3"/>
                </a:solidFill>
              </a:rPr>
              <a:t>of the Transvaal Museum</a:t>
            </a:r>
            <a:r>
              <a:rPr lang="en-US" sz="2000" dirty="0">
                <a:solidFill>
                  <a:schemeClr val="accent3"/>
                </a:solidFill>
              </a:rPr>
              <a:t>. 31(4):</a:t>
            </a:r>
            <a:r>
              <a:rPr lang="en-US" sz="2000" dirty="0" smtClean="0">
                <a:solidFill>
                  <a:schemeClr val="accent3"/>
                </a:solidFill>
              </a:rPr>
              <a:t>30–42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accent3"/>
                </a:solidFill>
              </a:rPr>
              <a:t>	</a:t>
            </a:r>
            <a:r>
              <a:rPr lang="en-US" sz="2000" dirty="0" err="1" smtClean="0"/>
              <a:t>Knysna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i="1" dirty="0">
                <a:solidFill>
                  <a:schemeClr val="accent3"/>
                </a:solidFill>
              </a:rPr>
              <a:t>	</a:t>
            </a:r>
            <a:r>
              <a:rPr lang="en-US" sz="2000" dirty="0" smtClean="0"/>
              <a:t>Morphology &amp; geography</a:t>
            </a:r>
            <a:endParaRPr lang="en-US" sz="2000" i="1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en-US" sz="4000" dirty="0" smtClean="0"/>
                  <a:t> = 1</a:t>
                </a:r>
                <a:endParaRPr lang="en-US" sz="4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blipFill rotWithShape="0">
                <a:blip r:embed="rId2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95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Cape 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Africa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  Global?</a:t>
            </a:r>
            <a:endParaRPr lang="en-US" dirty="0">
              <a:solidFill>
                <a:schemeClr val="accent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6"/>
          <a:stretch/>
        </p:blipFill>
        <p:spPr>
          <a:xfrm>
            <a:off x="835351" y="2418080"/>
            <a:ext cx="10518449" cy="297688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94575" y="2942834"/>
            <a:ext cx="557831" cy="557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051" y="2942834"/>
            <a:ext cx="646360" cy="646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570" y="3043515"/>
            <a:ext cx="545679" cy="5456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en-US" sz="4000" dirty="0" smtClean="0"/>
                  <a:t> = 23</a:t>
                </a:r>
                <a:endParaRPr lang="en-US" sz="40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blipFill rotWithShape="0">
                <a:blip r:embed="rId4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45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Cape 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Africa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  Global?</a:t>
            </a:r>
            <a:endParaRPr lang="en-US" dirty="0">
              <a:solidFill>
                <a:schemeClr val="accent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3124200" y="1497647"/>
            <a:ext cx="5308600" cy="49768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73160" y="716548"/>
            <a:ext cx="2978701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 smtClean="0">
                <a:latin typeface="Calibri" charset="0"/>
                <a:ea typeface="Calibri" charset="0"/>
                <a:cs typeface="Calibri" charset="0"/>
              </a:rPr>
              <a:t>⏰</a:t>
            </a:r>
          </a:p>
          <a:p>
            <a:pPr algn="ctr"/>
            <a:r>
              <a:rPr lang="en-US" sz="4400" dirty="0" smtClean="0">
                <a:latin typeface="Calibri" charset="0"/>
                <a:ea typeface="Calibri" charset="0"/>
                <a:cs typeface="Calibri" charset="0"/>
              </a:rPr>
              <a:t>1915—2005</a:t>
            </a:r>
            <a:endParaRPr lang="en-US" sz="8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651" y="4074924"/>
            <a:ext cx="545679" cy="545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662015" y="4017453"/>
            <a:ext cx="557831" cy="5578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651" y="2120387"/>
            <a:ext cx="646360" cy="646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139" y="2211026"/>
            <a:ext cx="465083" cy="4650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en-US" sz="4000" dirty="0" smtClean="0"/>
                  <a:t> = 93</a:t>
                </a:r>
                <a:endParaRPr lang="en-US" sz="40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blipFill rotWithShape="0">
                <a:blip r:embed="rId4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Artiodactyls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0" t="7529" r="60736" b="71235"/>
          <a:stretch/>
        </p:blipFill>
        <p:spPr>
          <a:xfrm>
            <a:off x="8922328" y="367795"/>
            <a:ext cx="2431472" cy="1431924"/>
          </a:xfrm>
        </p:spPr>
      </p:pic>
    </p:spTree>
    <p:extLst>
      <p:ext uri="{BB962C8B-B14F-4D97-AF65-F5344CB8AC3E}">
        <p14:creationId xmlns:p14="http://schemas.microsoft.com/office/powerpoint/2010/main" val="134007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49836" cy="2128693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Dasyuromorphs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idelphimorphs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, &amp;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iprotodonts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1" t="7529" r="1098" b="71235"/>
          <a:stretch/>
        </p:blipFill>
        <p:spPr>
          <a:xfrm>
            <a:off x="8926703" y="365125"/>
            <a:ext cx="2427097" cy="1431924"/>
          </a:xfrm>
        </p:spPr>
      </p:pic>
      <p:pic>
        <p:nvPicPr>
          <p:cNvPr id="4" name="Content Placeholder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1" t="35268" r="60818" b="43496"/>
          <a:stretch/>
        </p:blipFill>
        <p:spPr>
          <a:xfrm>
            <a:off x="8926703" y="1797049"/>
            <a:ext cx="2427097" cy="1431924"/>
          </a:xfrm>
          <a:prstGeom prst="rect">
            <a:avLst/>
          </a:prstGeom>
        </p:spPr>
      </p:pic>
      <p:pic>
        <p:nvPicPr>
          <p:cNvPr id="5" name="Content Placeholder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1" t="35884" r="30958" b="42880"/>
          <a:stretch/>
        </p:blipFill>
        <p:spPr>
          <a:xfrm>
            <a:off x="8926703" y="3228973"/>
            <a:ext cx="2427097" cy="143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49836" cy="2128693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Dasyuromorphs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idelphimorphs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&amp;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iprotodonts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1" t="7529" r="1098" b="71235"/>
          <a:stretch/>
        </p:blipFill>
        <p:spPr>
          <a:xfrm>
            <a:off x="8926703" y="365125"/>
            <a:ext cx="2427097" cy="1431924"/>
          </a:xfrm>
        </p:spPr>
      </p:pic>
      <p:pic>
        <p:nvPicPr>
          <p:cNvPr id="4" name="Content Placeholder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1" t="35268" r="60818" b="43496"/>
          <a:stretch/>
        </p:blipFill>
        <p:spPr>
          <a:xfrm>
            <a:off x="8926703" y="1797049"/>
            <a:ext cx="2427097" cy="1431924"/>
          </a:xfrm>
          <a:prstGeom prst="rect">
            <a:avLst/>
          </a:prstGeom>
        </p:spPr>
      </p:pic>
      <p:pic>
        <p:nvPicPr>
          <p:cNvPr id="5" name="Content Placeholder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1" t="35884" r="30958" b="42880"/>
          <a:stretch/>
        </p:blipFill>
        <p:spPr>
          <a:xfrm>
            <a:off x="8926703" y="3228973"/>
            <a:ext cx="2427097" cy="143192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 rot="20833845">
            <a:off x="487383" y="690250"/>
            <a:ext cx="63942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 smtClean="0">
                <a:latin typeface="Calibri" charset="0"/>
                <a:ea typeface="Calibri" charset="0"/>
                <a:cs typeface="Calibri" charset="0"/>
              </a:rPr>
              <a:t>Some marsupials</a:t>
            </a:r>
            <a:endParaRPr lang="en-US" sz="66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9832" y="3069283"/>
            <a:ext cx="681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3"/>
                </a:solidFill>
              </a:rPr>
              <a:t>Carvalho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i="1" dirty="0" smtClean="0">
                <a:solidFill>
                  <a:schemeClr val="accent3"/>
                </a:solidFill>
              </a:rPr>
              <a:t>et al.</a:t>
            </a:r>
            <a:r>
              <a:rPr lang="en-US" dirty="0" smtClean="0">
                <a:solidFill>
                  <a:schemeClr val="accent3"/>
                </a:solidFill>
              </a:rPr>
              <a:t> 2009</a:t>
            </a:r>
            <a:r>
              <a:rPr lang="en-US" dirty="0">
                <a:solidFill>
                  <a:schemeClr val="accent3"/>
                </a:solidFill>
              </a:rPr>
              <a:t>. Phylogeny of </a:t>
            </a:r>
            <a:r>
              <a:rPr lang="en-US" i="1" dirty="0" err="1">
                <a:solidFill>
                  <a:schemeClr val="accent3"/>
                </a:solidFill>
              </a:rPr>
              <a:t>Thylamys</a:t>
            </a:r>
            <a:r>
              <a:rPr lang="en-US" dirty="0">
                <a:solidFill>
                  <a:schemeClr val="accent3"/>
                </a:solidFill>
              </a:rPr>
              <a:t> (</a:t>
            </a:r>
            <a:r>
              <a:rPr lang="en-US" dirty="0" err="1">
                <a:solidFill>
                  <a:schemeClr val="accent3"/>
                </a:solidFill>
              </a:rPr>
              <a:t>Didelphimorphia</a:t>
            </a:r>
            <a:r>
              <a:rPr lang="en-US" dirty="0">
                <a:solidFill>
                  <a:schemeClr val="accent3"/>
                </a:solidFill>
              </a:rPr>
              <a:t>, </a:t>
            </a:r>
            <a:r>
              <a:rPr lang="en-US" dirty="0" err="1">
                <a:solidFill>
                  <a:schemeClr val="accent3"/>
                </a:solidFill>
              </a:rPr>
              <a:t>Didelphidae</a:t>
            </a:r>
            <a:r>
              <a:rPr lang="en-US" dirty="0">
                <a:solidFill>
                  <a:schemeClr val="accent3"/>
                </a:solidFill>
              </a:rPr>
              <a:t>) species, with special reference to </a:t>
            </a:r>
            <a:r>
              <a:rPr lang="en-US" i="1" dirty="0" err="1">
                <a:solidFill>
                  <a:schemeClr val="accent3"/>
                </a:solidFill>
              </a:rPr>
              <a:t>Thylamys</a:t>
            </a:r>
            <a:r>
              <a:rPr lang="en-US" i="1" dirty="0">
                <a:solidFill>
                  <a:schemeClr val="accent3"/>
                </a:solidFill>
              </a:rPr>
              <a:t> </a:t>
            </a:r>
            <a:r>
              <a:rPr lang="en-US" i="1" dirty="0" err="1" smtClean="0">
                <a:solidFill>
                  <a:schemeClr val="accent3"/>
                </a:solidFill>
              </a:rPr>
              <a:t>karimii</a:t>
            </a:r>
            <a:endParaRPr lang="en-US" i="1" dirty="0">
              <a:solidFill>
                <a:schemeClr val="accent3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58950" y="2704771"/>
            <a:ext cx="2369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cytochrome-</a:t>
            </a:r>
            <a:r>
              <a:rPr lang="en-US" i="1" dirty="0" smtClean="0"/>
              <a:t>b </a:t>
            </a:r>
            <a:r>
              <a:rPr lang="en-US" dirty="0" smtClean="0"/>
              <a:t>(</a:t>
            </a:r>
            <a:r>
              <a:rPr lang="en-US" dirty="0" err="1" smtClean="0"/>
              <a:t>mtDNA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0116" r="56226" b="12337"/>
          <a:stretch/>
        </p:blipFill>
        <p:spPr>
          <a:xfrm>
            <a:off x="7534006" y="1376393"/>
            <a:ext cx="3775127" cy="4351284"/>
          </a:xfrm>
          <a:prstGeom prst="rect">
            <a:avLst/>
          </a:prstGeom>
        </p:spPr>
      </p:pic>
      <p:sp>
        <p:nvSpPr>
          <p:cNvPr id="3" name="Subtitle 2"/>
          <p:cNvSpPr txBox="1">
            <a:spLocks/>
          </p:cNvSpPr>
          <p:nvPr/>
        </p:nvSpPr>
        <p:spPr>
          <a:xfrm>
            <a:off x="798784" y="529928"/>
            <a:ext cx="9144000" cy="3978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Mammal Species of the World, </a:t>
            </a:r>
            <a:r>
              <a:rPr lang="en-US" i="1" dirty="0" smtClean="0"/>
              <a:t>3</a:t>
            </a:r>
            <a:r>
              <a:rPr lang="en-US" i="1" baseline="30000" dirty="0" smtClean="0"/>
              <a:t>rd</a:t>
            </a:r>
            <a:r>
              <a:rPr lang="en-US" i="1" dirty="0" smtClean="0"/>
              <a:t> Edition</a:t>
            </a:r>
            <a:r>
              <a:rPr lang="en-US" dirty="0" smtClean="0"/>
              <a:t> (MSW3)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1702—2005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 smtClean="0"/>
              <a:t>It’s something!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03" y="1204322"/>
            <a:ext cx="1446723" cy="1418435"/>
          </a:xfrm>
          <a:prstGeom prst="rect">
            <a:avLst/>
          </a:prstGeom>
        </p:spPr>
      </p:pic>
      <p:sp>
        <p:nvSpPr>
          <p:cNvPr id="18" name="Bent-Up Arrow 17"/>
          <p:cNvSpPr/>
          <p:nvPr/>
        </p:nvSpPr>
        <p:spPr>
          <a:xfrm rot="5400000">
            <a:off x="4953832" y="822319"/>
            <a:ext cx="1287055" cy="1865818"/>
          </a:xfrm>
          <a:prstGeom prst="bent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ent-Up Arrow 18"/>
          <p:cNvSpPr/>
          <p:nvPr/>
        </p:nvSpPr>
        <p:spPr>
          <a:xfrm rot="10800000">
            <a:off x="3016468" y="2846758"/>
            <a:ext cx="4517537" cy="1213713"/>
          </a:xfrm>
          <a:prstGeom prst="bent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4"/>
          <a:stretch/>
        </p:blipFill>
        <p:spPr>
          <a:xfrm>
            <a:off x="269647" y="4167353"/>
            <a:ext cx="3254651" cy="24377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4" t="18391" r="23062" b="49127"/>
          <a:stretch/>
        </p:blipFill>
        <p:spPr>
          <a:xfrm>
            <a:off x="3580899" y="4167353"/>
            <a:ext cx="2586758" cy="21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9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Primates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75" t="35810" r="931" b="44525"/>
          <a:stretch/>
        </p:blipFill>
        <p:spPr>
          <a:xfrm>
            <a:off x="8898993" y="365125"/>
            <a:ext cx="2454807" cy="132599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9" y="1690688"/>
            <a:ext cx="5171769" cy="29008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4591587"/>
            <a:ext cx="9781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Fig. 2. </a:t>
            </a:r>
            <a:r>
              <a:rPr lang="en-US" i="1" dirty="0" smtClean="0"/>
              <a:t>in </a:t>
            </a:r>
            <a:r>
              <a:rPr lang="en-US" dirty="0" smtClean="0"/>
              <a:t>Zimmermann &amp; </a:t>
            </a:r>
            <a:r>
              <a:rPr lang="en-US" dirty="0" err="1" smtClean="0"/>
              <a:t>Radespiel</a:t>
            </a:r>
            <a:r>
              <a:rPr lang="en-US" dirty="0" smtClean="0"/>
              <a:t> 2014. </a:t>
            </a:r>
            <a:r>
              <a:rPr lang="en-US" i="1" dirty="0" err="1" smtClean="0"/>
              <a:t>Evol</a:t>
            </a:r>
            <a:r>
              <a:rPr lang="en-US" i="1" dirty="0" smtClean="0"/>
              <a:t>. Anthrop.: </a:t>
            </a:r>
            <a:r>
              <a:rPr lang="en-US" i="1" dirty="0"/>
              <a:t>Issues, News, and Reviews</a:t>
            </a:r>
            <a:r>
              <a:rPr lang="en-US" dirty="0"/>
              <a:t>. 23(1):11–14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2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Primates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75" t="35810" r="931" b="44525"/>
          <a:stretch/>
        </p:blipFill>
        <p:spPr>
          <a:xfrm>
            <a:off x="8898993" y="365125"/>
            <a:ext cx="2454807" cy="1325994"/>
          </a:xfrm>
        </p:spPr>
      </p:pic>
      <p:sp>
        <p:nvSpPr>
          <p:cNvPr id="3" name="TextBox 2"/>
          <p:cNvSpPr txBox="1"/>
          <p:nvPr/>
        </p:nvSpPr>
        <p:spPr>
          <a:xfrm>
            <a:off x="1066800" y="3962400"/>
            <a:ext cx="583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3"/>
                </a:solidFill>
              </a:rPr>
              <a:t>Rylands</a:t>
            </a:r>
            <a:r>
              <a:rPr lang="en-US" dirty="0" smtClean="0">
                <a:solidFill>
                  <a:schemeClr val="accent3"/>
                </a:solidFill>
              </a:rPr>
              <a:t> et al. 2012. </a:t>
            </a:r>
            <a:r>
              <a:rPr lang="en-US" i="1" dirty="0" smtClean="0">
                <a:solidFill>
                  <a:schemeClr val="accent3"/>
                </a:solidFill>
              </a:rPr>
              <a:t>International </a:t>
            </a:r>
            <a:r>
              <a:rPr lang="en-US" i="1" dirty="0">
                <a:solidFill>
                  <a:schemeClr val="accent3"/>
                </a:solidFill>
              </a:rPr>
              <a:t>Zoo Yearbook</a:t>
            </a:r>
            <a:r>
              <a:rPr lang="en-US" dirty="0">
                <a:solidFill>
                  <a:schemeClr val="accent3"/>
                </a:solidFill>
              </a:rPr>
              <a:t>. 46(1):</a:t>
            </a:r>
            <a:r>
              <a:rPr lang="en-US" dirty="0" smtClean="0">
                <a:solidFill>
                  <a:schemeClr val="accent3"/>
                </a:solidFill>
              </a:rPr>
              <a:t>11–24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6800" y="3159760"/>
            <a:ext cx="817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“The increase in the number of named species </a:t>
            </a:r>
            <a:r>
              <a:rPr lang="en-US" sz="2000" dirty="0" smtClean="0"/>
              <a:t>[</a:t>
            </a:r>
            <a:r>
              <a:rPr lang="mr-IN" sz="2000" dirty="0" smtClean="0"/>
              <a:t>…</a:t>
            </a:r>
            <a:r>
              <a:rPr lang="en-US" sz="2000" dirty="0" smtClean="0"/>
              <a:t>] [means] that </a:t>
            </a:r>
            <a:r>
              <a:rPr lang="en-US" sz="2000" dirty="0"/>
              <a:t>we have increased our </a:t>
            </a:r>
            <a:r>
              <a:rPr lang="en-US" sz="2000" dirty="0" smtClean="0"/>
              <a:t>perception </a:t>
            </a:r>
            <a:r>
              <a:rPr lang="en-US" sz="2000" dirty="0"/>
              <a:t>and understanding of the diversity of the </a:t>
            </a:r>
            <a:r>
              <a:rPr lang="en-US" sz="2000" dirty="0" smtClean="0"/>
              <a:t>primates.”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95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Chiropterans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4" t="7529" r="31456" b="72812"/>
          <a:stretch/>
        </p:blipFill>
        <p:spPr>
          <a:xfrm>
            <a:off x="8954412" y="365125"/>
            <a:ext cx="2399388" cy="1325563"/>
          </a:xfrm>
        </p:spPr>
      </p:pic>
    </p:spTree>
    <p:extLst>
      <p:ext uri="{BB962C8B-B14F-4D97-AF65-F5344CB8AC3E}">
        <p14:creationId xmlns:p14="http://schemas.microsoft.com/office/powerpoint/2010/main" val="47382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Rodents &amp;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Soricomorphs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1" t="63681" r="61115" b="16389"/>
          <a:stretch/>
        </p:blipFill>
        <p:spPr>
          <a:xfrm>
            <a:off x="8943110" y="365125"/>
            <a:ext cx="2410690" cy="1343891"/>
          </a:xfrm>
        </p:spPr>
      </p:pic>
      <p:pic>
        <p:nvPicPr>
          <p:cNvPr id="4" name="Content Placeholder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5" t="63799" r="31255" b="16271"/>
          <a:stretch/>
        </p:blipFill>
        <p:spPr>
          <a:xfrm>
            <a:off x="8936182" y="1870364"/>
            <a:ext cx="2424546" cy="1343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709016"/>
            <a:ext cx="83793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cytochrome-</a:t>
            </a:r>
            <a:r>
              <a:rPr lang="en-US" sz="2000" i="1" dirty="0" smtClean="0"/>
              <a:t>b</a:t>
            </a:r>
            <a:r>
              <a:rPr lang="en-US" sz="2000" dirty="0" smtClean="0"/>
              <a:t> in rodents</a:t>
            </a:r>
          </a:p>
          <a:p>
            <a:r>
              <a:rPr lang="en-US" sz="2000" dirty="0" smtClean="0">
                <a:solidFill>
                  <a:schemeClr val="accent3"/>
                </a:solidFill>
              </a:rPr>
              <a:t>Re: GSC </a:t>
            </a:r>
            <a:r>
              <a:rPr lang="en-US" sz="2000" i="1" dirty="0" err="1" smtClean="0">
                <a:solidFill>
                  <a:schemeClr val="accent3"/>
                </a:solidFill>
              </a:rPr>
              <a:t>sensu</a:t>
            </a:r>
            <a:r>
              <a:rPr lang="en-US" sz="2000" i="1" dirty="0">
                <a:solidFill>
                  <a:schemeClr val="accent3"/>
                </a:solidFill>
              </a:rPr>
              <a:t> </a:t>
            </a:r>
            <a:r>
              <a:rPr lang="en-US" sz="2000" dirty="0" smtClean="0">
                <a:solidFill>
                  <a:schemeClr val="accent3"/>
                </a:solidFill>
              </a:rPr>
              <a:t>Baker </a:t>
            </a:r>
            <a:r>
              <a:rPr lang="en-US" sz="2000" dirty="0">
                <a:solidFill>
                  <a:schemeClr val="accent3"/>
                </a:solidFill>
              </a:rPr>
              <a:t>&amp; </a:t>
            </a:r>
            <a:r>
              <a:rPr lang="en-US" sz="2000" dirty="0" smtClean="0">
                <a:solidFill>
                  <a:schemeClr val="accent3"/>
                </a:solidFill>
              </a:rPr>
              <a:t>Bradley 2006 (</a:t>
            </a:r>
            <a:r>
              <a:rPr lang="en-US" sz="2000" i="1" dirty="0" smtClean="0">
                <a:solidFill>
                  <a:schemeClr val="accent3"/>
                </a:solidFill>
              </a:rPr>
              <a:t>J. of Mammal. </a:t>
            </a:r>
            <a:r>
              <a:rPr lang="en-US" sz="2000" dirty="0" smtClean="0">
                <a:solidFill>
                  <a:schemeClr val="accent3"/>
                </a:solidFill>
              </a:rPr>
              <a:t>87(4</a:t>
            </a:r>
            <a:r>
              <a:rPr lang="en-US" sz="2000" dirty="0">
                <a:solidFill>
                  <a:schemeClr val="accent3"/>
                </a:solidFill>
              </a:rPr>
              <a:t>):</a:t>
            </a:r>
            <a:r>
              <a:rPr lang="en-US" sz="2000" dirty="0" smtClean="0">
                <a:solidFill>
                  <a:schemeClr val="accent3"/>
                </a:solidFill>
              </a:rPr>
              <a:t>643–662),</a:t>
            </a:r>
          </a:p>
          <a:p>
            <a:r>
              <a:rPr lang="en-US" sz="2000" dirty="0" smtClean="0">
                <a:solidFill>
                  <a:schemeClr val="accent3"/>
                </a:solidFill>
              </a:rPr>
              <a:t>	        Bradley &amp; Baker 2001 (</a:t>
            </a:r>
            <a:r>
              <a:rPr lang="en-US" sz="2000" i="1" dirty="0" smtClean="0">
                <a:solidFill>
                  <a:schemeClr val="accent3"/>
                </a:solidFill>
              </a:rPr>
              <a:t>J. </a:t>
            </a:r>
            <a:r>
              <a:rPr lang="en-US" sz="2000" i="1" dirty="0">
                <a:solidFill>
                  <a:schemeClr val="accent3"/>
                </a:solidFill>
              </a:rPr>
              <a:t>of </a:t>
            </a:r>
            <a:r>
              <a:rPr lang="en-US" sz="2000" i="1" dirty="0" smtClean="0">
                <a:solidFill>
                  <a:schemeClr val="accent3"/>
                </a:solidFill>
              </a:rPr>
              <a:t>Mammal</a:t>
            </a:r>
            <a:r>
              <a:rPr lang="en-US" sz="2000" dirty="0" smtClean="0">
                <a:solidFill>
                  <a:schemeClr val="accent3"/>
                </a:solidFill>
              </a:rPr>
              <a:t>. </a:t>
            </a:r>
            <a:r>
              <a:rPr lang="en-US" sz="2000" dirty="0">
                <a:solidFill>
                  <a:schemeClr val="accent3"/>
                </a:solidFill>
              </a:rPr>
              <a:t>82(4):</a:t>
            </a:r>
            <a:r>
              <a:rPr lang="en-US" sz="2000" dirty="0" smtClean="0">
                <a:solidFill>
                  <a:schemeClr val="accent3"/>
                </a:solidFill>
              </a:rPr>
              <a:t>960–973)</a:t>
            </a:r>
          </a:p>
          <a:p>
            <a:endParaRPr lang="en-US" sz="2000" dirty="0" smtClean="0"/>
          </a:p>
          <a:p>
            <a:r>
              <a:rPr lang="en-US" sz="2000" dirty="0"/>
              <a:t>m</a:t>
            </a:r>
            <a:r>
              <a:rPr lang="en-US" sz="2000" dirty="0" smtClean="0"/>
              <a:t>ulti-locus work in Afro-tropical shrews</a:t>
            </a:r>
          </a:p>
          <a:p>
            <a:r>
              <a:rPr lang="en-US" sz="2000" dirty="0" smtClean="0">
                <a:solidFill>
                  <a:schemeClr val="accent3"/>
                </a:solidFill>
              </a:rPr>
              <a:t>cytochrome-</a:t>
            </a:r>
            <a:r>
              <a:rPr lang="en-US" sz="2000" i="1" dirty="0" smtClean="0">
                <a:solidFill>
                  <a:schemeClr val="accent3"/>
                </a:solidFill>
              </a:rPr>
              <a:t>b</a:t>
            </a:r>
            <a:r>
              <a:rPr lang="en-US" sz="2000" dirty="0" smtClean="0">
                <a:solidFill>
                  <a:schemeClr val="accent3"/>
                </a:solidFill>
              </a:rPr>
              <a:t>, among others,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	</a:t>
            </a:r>
            <a:r>
              <a:rPr lang="en-US" sz="2000" dirty="0" err="1" smtClean="0">
                <a:solidFill>
                  <a:schemeClr val="accent3"/>
                </a:solidFill>
              </a:rPr>
              <a:t>Jacquet</a:t>
            </a:r>
            <a:r>
              <a:rPr lang="en-US" sz="2000" dirty="0" smtClean="0">
                <a:solidFill>
                  <a:schemeClr val="accent3"/>
                </a:solidFill>
              </a:rPr>
              <a:t> </a:t>
            </a:r>
            <a:r>
              <a:rPr lang="en-US" sz="2000" i="1" dirty="0">
                <a:solidFill>
                  <a:schemeClr val="accent3"/>
                </a:solidFill>
              </a:rPr>
              <a:t>et al</a:t>
            </a:r>
            <a:r>
              <a:rPr lang="en-US" sz="2000" dirty="0">
                <a:solidFill>
                  <a:schemeClr val="accent3"/>
                </a:solidFill>
              </a:rPr>
              <a:t>. 2012. </a:t>
            </a:r>
            <a:r>
              <a:rPr lang="en-US" sz="2000" i="1" dirty="0">
                <a:solidFill>
                  <a:schemeClr val="accent3"/>
                </a:solidFill>
              </a:rPr>
              <a:t>Zool. J. Linn. Soc</a:t>
            </a:r>
            <a:r>
              <a:rPr lang="en-US" sz="2000" dirty="0">
                <a:solidFill>
                  <a:schemeClr val="accent3"/>
                </a:solidFill>
              </a:rPr>
              <a:t>. 166(3):672–687</a:t>
            </a:r>
          </a:p>
          <a:p>
            <a:endParaRPr lang="en-US" sz="2000" dirty="0" smtClean="0">
              <a:solidFill>
                <a:schemeClr val="accent3"/>
              </a:solidFill>
              <a:sym typeface="Wingdings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04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To conclude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Genetic sequencing &amp; PSC (or at least ESC)</a:t>
            </a:r>
          </a:p>
          <a:p>
            <a:r>
              <a:rPr lang="en-US" i="1" dirty="0" smtClean="0"/>
              <a:t>Good</a:t>
            </a:r>
            <a:r>
              <a:rPr lang="en-US" dirty="0" smtClean="0"/>
              <a:t> taxonomic inflation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5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To conclude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Genetic sequencing &amp; PSC (or at least ESC)</a:t>
            </a:r>
          </a:p>
          <a:p>
            <a:r>
              <a:rPr lang="en-US" i="1" dirty="0" smtClean="0"/>
              <a:t>Good</a:t>
            </a:r>
            <a:r>
              <a:rPr lang="en-US" dirty="0" smtClean="0"/>
              <a:t> taxonomic inflation</a:t>
            </a:r>
            <a:endParaRPr lang="en-US" i="1" dirty="0" smtClean="0"/>
          </a:p>
          <a:p>
            <a:r>
              <a:rPr lang="en-US" dirty="0" smtClean="0"/>
              <a:t>Genomics is up-and-coming!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20" y="3447332"/>
            <a:ext cx="9469120" cy="314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5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297782"/>
            <a:ext cx="12192000" cy="8155782"/>
          </a:xfrm>
        </p:spPr>
      </p:pic>
      <p:sp>
        <p:nvSpPr>
          <p:cNvPr id="5" name="TextBox 4"/>
          <p:cNvSpPr txBox="1"/>
          <p:nvPr/>
        </p:nvSpPr>
        <p:spPr>
          <a:xfrm rot="20805673">
            <a:off x="270163" y="698371"/>
            <a:ext cx="6227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/>
              <a:t>Thank you!</a:t>
            </a:r>
            <a:endParaRPr lang="en-US" sz="6600" b="1" dirty="0">
              <a:latin typeface="Apple Color Emoji" charset="0"/>
              <a:ea typeface="Apple Color Emoji" charset="0"/>
              <a:cs typeface="Apple Color Emoj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80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2"/>
          <a:stretch/>
        </p:blipFill>
        <p:spPr>
          <a:xfrm>
            <a:off x="1324304" y="154352"/>
            <a:ext cx="9155634" cy="65843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16423" y="5486401"/>
            <a:ext cx="2727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1975—</a:t>
            </a:r>
            <a:r>
              <a:rPr lang="en-US" sz="4000" i="1" dirty="0" smtClean="0"/>
              <a:t>2005</a:t>
            </a:r>
          </a:p>
        </p:txBody>
      </p:sp>
    </p:spTree>
    <p:extLst>
      <p:ext uri="{BB962C8B-B14F-4D97-AF65-F5344CB8AC3E}">
        <p14:creationId xmlns:p14="http://schemas.microsoft.com/office/powerpoint/2010/main" val="61152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2"/>
          <a:stretch/>
        </p:blipFill>
        <p:spPr>
          <a:xfrm>
            <a:off x="1324304" y="154352"/>
            <a:ext cx="9155634" cy="65843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9753600" y="5598160"/>
                <a:ext cx="22453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en-US" sz="4000" dirty="0" smtClean="0"/>
                  <a:t> = 564</a:t>
                </a:r>
                <a:endParaRPr lang="en-US" sz="4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00" y="5598160"/>
                <a:ext cx="2245360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03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2"/>
          <a:stretch/>
        </p:blipFill>
        <p:spPr>
          <a:xfrm>
            <a:off x="1324304" y="154352"/>
            <a:ext cx="9155634" cy="65843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3092594"/>
            <a:ext cx="12192000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filter</a:t>
            </a:r>
            <a:r>
              <a:rPr lang="en-US" sz="40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4000" dirty="0" smtClean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count</a:t>
            </a:r>
            <a:r>
              <a:rPr lang="en-US" sz="40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4000" dirty="0" err="1" smtClean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new_species</a:t>
            </a:r>
            <a:r>
              <a:rPr lang="en-US" sz="40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4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40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≥ 10)</a:t>
            </a:r>
            <a:endParaRPr lang="en-US" sz="4000" dirty="0">
              <a:solidFill>
                <a:schemeClr val="accent5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3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4"/>
          <a:stretch/>
        </p:blipFill>
        <p:spPr>
          <a:xfrm>
            <a:off x="1523999" y="178736"/>
            <a:ext cx="8688500" cy="65078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558" y="809297"/>
            <a:ext cx="801414" cy="8014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910546"/>
            <a:ext cx="465083" cy="4650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891" y="1070364"/>
            <a:ext cx="714702" cy="439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790" y="2795751"/>
            <a:ext cx="1093008" cy="573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2795751"/>
            <a:ext cx="489747" cy="489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891" y="2711669"/>
            <a:ext cx="646360" cy="646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20790" y="4405874"/>
            <a:ext cx="557831" cy="5578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290" y="4600517"/>
            <a:ext cx="545679" cy="5456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en-US" sz="4000" dirty="0" smtClean="0"/>
                  <a:t> = 533</a:t>
                </a:r>
                <a:endParaRPr lang="en-US" sz="40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00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986</Words>
  <Application>Microsoft Macintosh PowerPoint</Application>
  <PresentationFormat>Widescreen</PresentationFormat>
  <Paragraphs>188</Paragraphs>
  <Slides>56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Apple Color Emoji</vt:lpstr>
      <vt:lpstr>Calibri</vt:lpstr>
      <vt:lpstr>Calibri Light</vt:lpstr>
      <vt:lpstr>Cambria Math</vt:lpstr>
      <vt:lpstr>Mangal</vt:lpstr>
      <vt:lpstr>Monaco</vt:lpstr>
      <vt:lpstr>Trattatello</vt:lpstr>
      <vt:lpstr>Wingdings</vt:lpstr>
      <vt:lpstr>Arial</vt:lpstr>
      <vt:lpstr>Office Theme</vt:lpstr>
      <vt:lpstr>Alpha-taxonomy of world mammals 1975—2017</vt:lpstr>
      <vt:lpstr>Alpha-taxonomy of world mammals 1975—2017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Cape  Africa  Global?</vt:lpstr>
      <vt:lpstr>Cape  Africa  Global?</vt:lpstr>
      <vt:lpstr>Cape  Africa  Global?</vt:lpstr>
      <vt:lpstr>Artiodactyls</vt:lpstr>
      <vt:lpstr>Dasyuromorphs, Didelphimorphs, &amp; Diprotodonts</vt:lpstr>
      <vt:lpstr>Dasyuromorphs, Didelphimorphs, &amp; Diprotodonts</vt:lpstr>
      <vt:lpstr>Primates</vt:lpstr>
      <vt:lpstr>Primates</vt:lpstr>
      <vt:lpstr>Chiropterans</vt:lpstr>
      <vt:lpstr>Rodents &amp; Soricomorphs</vt:lpstr>
      <vt:lpstr>To conclude</vt:lpstr>
      <vt:lpstr>To conclude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125</cp:revision>
  <dcterms:created xsi:type="dcterms:W3CDTF">2017-08-09T13:54:16Z</dcterms:created>
  <dcterms:modified xsi:type="dcterms:W3CDTF">2017-08-11T10:39:50Z</dcterms:modified>
</cp:coreProperties>
</file>